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Josefin Sans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5D28D8-F1B5-465D-94BE-B1C0706FB26F}">
  <a:tblStyle styleId="{375D28D8-F1B5-465D-94BE-B1C0706FB2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E76E224-A1C5-4B69-8957-87D4CED72F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JosefinSans-bold.fntdata"/><Relationship Id="rId14" Type="http://schemas.openxmlformats.org/officeDocument/2006/relationships/slide" Target="slides/slide8.xml"/><Relationship Id="rId36" Type="http://schemas.openxmlformats.org/officeDocument/2006/relationships/font" Target="fonts/JosefinSans-regular.fntdata"/><Relationship Id="rId17" Type="http://schemas.openxmlformats.org/officeDocument/2006/relationships/slide" Target="slides/slide11.xml"/><Relationship Id="rId39" Type="http://schemas.openxmlformats.org/officeDocument/2006/relationships/font" Target="fonts/Josefi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Josefi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63946e26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63946e26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0d42fa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0d42fa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80d42fa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80d42fa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0d42fa9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80d42fa9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0d42fa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0d42fa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85d98e1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85d98e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a12b0d2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a12b0d2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a12b0d2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a12b0d2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a12b0d21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a12b0d21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88e32a4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88e32a4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a068bab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a068bab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8e32a4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8e32a4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80d42fa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80d42fa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a068bab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a068bab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a068bab5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a068bab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a068bab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a068bab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a068bab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a068bab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8ef135627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8ef135627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640de59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640de59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8ef13562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8ef13562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tents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3" type="subTitle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4" type="subTitle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5" type="subTitle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6" type="subTitle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7" type="subTitle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7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8" type="subTitle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9" type="title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13" type="title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14" type="title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5" type="title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/>
          <p:nvPr/>
        </p:nvSpPr>
        <p:spPr>
          <a:xfrm rot="-5267561">
            <a:off x="-2166865" y="2462282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 rot="-5400000">
            <a:off x="-954332" y="1253578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 rot="5400000">
            <a:off x="-672825" y="419298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 rot="5532439">
            <a:off x="6598811" y="1897536"/>
            <a:ext cx="4818716" cy="780968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5400000">
            <a:off x="7811366" y="2920743"/>
            <a:ext cx="2393629" cy="966464"/>
          </a:xfrm>
          <a:custGeom>
            <a:rect b="b" l="l" r="r" t="t"/>
            <a:pathLst>
              <a:path extrusionOk="0" h="43165" w="72716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-5400000">
            <a:off x="7826590" y="3732336"/>
            <a:ext cx="2096898" cy="989152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2" type="subTitle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ca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b="1" lang="ca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ca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ca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ca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4"/>
          <p:cNvSpPr/>
          <p:nvPr/>
        </p:nvSpPr>
        <p:spPr>
          <a:xfrm rot="-5538951">
            <a:off x="-2574537" y="1029968"/>
            <a:ext cx="6383009" cy="1326004"/>
          </a:xfrm>
          <a:custGeom>
            <a:rect b="b" l="l" r="r" t="t"/>
            <a:pathLst>
              <a:path extrusionOk="0" h="14785" w="79484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 flipH="1" rot="5400000">
            <a:off x="-1065756" y="2741763"/>
            <a:ext cx="3598025" cy="1537331"/>
          </a:xfrm>
          <a:custGeom>
            <a:rect b="b" l="l" r="r" t="t"/>
            <a:pathLst>
              <a:path extrusionOk="0" h="61524" w="143993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flipH="1" rot="5400000">
            <a:off x="-627512" y="3888154"/>
            <a:ext cx="2023800" cy="1071475"/>
          </a:xfrm>
          <a:custGeom>
            <a:rect b="b" l="l" r="r" t="t"/>
            <a:pathLst>
              <a:path extrusionOk="0" h="42859" w="80952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106" name="Google Shape;106;p14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rect b="b" l="l" r="r" t="t"/>
              <a:pathLst>
                <a:path extrusionOk="0" h="14785" w="79484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 flipH="1" rot="5400000">
              <a:off x="-1065756" y="2741763"/>
              <a:ext cx="3598025" cy="1537331"/>
            </a:xfrm>
            <a:custGeom>
              <a:rect b="b" l="l" r="r" t="t"/>
              <a:pathLst>
                <a:path extrusionOk="0" h="61524" w="143993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 flipH="1" rot="5400000">
              <a:off x="-627512" y="3888154"/>
              <a:ext cx="2023800" cy="1071475"/>
            </a:xfrm>
            <a:custGeom>
              <a:rect b="b" l="l" r="r" t="t"/>
              <a:pathLst>
                <a:path extrusionOk="0" h="42859" w="80952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4"/>
          <p:cNvSpPr/>
          <p:nvPr/>
        </p:nvSpPr>
        <p:spPr>
          <a:xfrm flipH="1" rot="10800000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 flipH="1" rot="10800000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 flipH="1" rot="10800000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 flipH="1" rot="10800000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 flipH="1" rot="10800000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ctrTitle"/>
          </p:nvPr>
        </p:nvSpPr>
        <p:spPr>
          <a:xfrm>
            <a:off x="266525" y="18661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3259"/>
              <a:t>Data Mining: US Census income data</a:t>
            </a:r>
            <a:endParaRPr sz="3259"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116175" y="3046400"/>
            <a:ext cx="45228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Pol Casacuberta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He 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Eric Hurtado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Tommaso Patriti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Alexandru-Ilie Popa</a:t>
            </a:r>
            <a:endParaRPr/>
          </a:p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041" y="1403650"/>
            <a:ext cx="1759860" cy="233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50" y="111055"/>
            <a:ext cx="2874080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899" y="111039"/>
            <a:ext cx="2874077" cy="161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Similar amount of variance</a:t>
            </a:r>
            <a:endParaRPr/>
          </a:p>
        </p:txBody>
      </p:sp>
      <p:sp>
        <p:nvSpPr>
          <p:cNvPr id="194" name="Google Shape;194;p2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1919075"/>
            <a:ext cx="42481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471900" y="1919075"/>
            <a:ext cx="318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5 components =~ 80%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We choose 5 PCs to represent our data</a:t>
            </a:r>
            <a:endParaRPr/>
          </a:p>
        </p:txBody>
      </p:sp>
      <p:sp>
        <p:nvSpPr>
          <p:cNvPr id="203" name="Google Shape;203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113" y="1771825"/>
            <a:ext cx="47720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11" name="Google Shape;211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975" y="1838438"/>
            <a:ext cx="4872200" cy="28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604775" y="2191575"/>
            <a:ext cx="27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71900" y="1919075"/>
            <a:ext cx="318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Most important in y-axis: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Dividends from stocks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Capital gains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Most important in x-axis: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weeks worked in a year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number of persons worked for the employer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Positive correlation between: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capital gains, dividends from stoc</a:t>
            </a:r>
            <a:r>
              <a:rPr lang="ca"/>
              <a:t>ks and 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Negative correlation y–axis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ca"/>
              <a:t>Wage per hour and 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50" y="1837225"/>
            <a:ext cx="2547312" cy="33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471900" y="1919075"/>
            <a:ext cx="3186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Most observations are clustered around the center of the plot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Some outliers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95475" y="190815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detailed.household.and.family.stat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Nonfiler: identifies taxpayers who have not filed a federal or state individual income tax return for the tax year under review</a:t>
            </a:r>
            <a:endParaRPr/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90" y="2095524"/>
            <a:ext cx="4591134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PCA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95475" y="1908150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Centroids for the factors with respect to the principal components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Widowed: their ages tend to be older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a"/>
              <a:t>Capital loses seem to be highly related with higher ages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375" y="2101750"/>
            <a:ext cx="4443825" cy="265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Clustering</a:t>
            </a:r>
            <a:endParaRPr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6" name="Google Shape;246;p30"/>
          <p:cNvGrpSpPr/>
          <p:nvPr/>
        </p:nvGrpSpPr>
        <p:grpSpPr>
          <a:xfrm>
            <a:off x="126438" y="4696225"/>
            <a:ext cx="413550" cy="310525"/>
            <a:chOff x="910175" y="1775725"/>
            <a:chExt cx="413550" cy="310525"/>
          </a:xfrm>
        </p:grpSpPr>
        <p:sp>
          <p:nvSpPr>
            <p:cNvPr id="247" name="Google Shape;247;p30"/>
            <p:cNvSpPr/>
            <p:nvPr/>
          </p:nvSpPr>
          <p:spPr>
            <a:xfrm>
              <a:off x="910175" y="1775850"/>
              <a:ext cx="117200" cy="310350"/>
            </a:xfrm>
            <a:custGeom>
              <a:rect b="b" l="l" r="r" t="t"/>
              <a:pathLst>
                <a:path extrusionOk="0" h="12414" w="4688">
                  <a:moveTo>
                    <a:pt x="3714" y="0"/>
                  </a:moveTo>
                  <a:cubicBezTo>
                    <a:pt x="3543" y="0"/>
                    <a:pt x="3371" y="56"/>
                    <a:pt x="3228" y="168"/>
                  </a:cubicBezTo>
                  <a:cubicBezTo>
                    <a:pt x="2324" y="872"/>
                    <a:pt x="1588" y="1767"/>
                    <a:pt x="1073" y="2790"/>
                  </a:cubicBezTo>
                  <a:cubicBezTo>
                    <a:pt x="1" y="4942"/>
                    <a:pt x="1" y="7472"/>
                    <a:pt x="1073" y="9622"/>
                  </a:cubicBezTo>
                  <a:cubicBezTo>
                    <a:pt x="1588" y="10646"/>
                    <a:pt x="2324" y="11543"/>
                    <a:pt x="3228" y="12246"/>
                  </a:cubicBezTo>
                  <a:cubicBezTo>
                    <a:pt x="3366" y="12355"/>
                    <a:pt x="3538" y="12414"/>
                    <a:pt x="3713" y="12414"/>
                  </a:cubicBezTo>
                  <a:cubicBezTo>
                    <a:pt x="4309" y="12412"/>
                    <a:pt x="4688" y="11779"/>
                    <a:pt x="4410" y="11254"/>
                  </a:cubicBezTo>
                  <a:cubicBezTo>
                    <a:pt x="2752" y="8094"/>
                    <a:pt x="2752" y="4320"/>
                    <a:pt x="4410" y="1159"/>
                  </a:cubicBezTo>
                  <a:cubicBezTo>
                    <a:pt x="4584" y="831"/>
                    <a:pt x="4506" y="424"/>
                    <a:pt x="4220" y="184"/>
                  </a:cubicBezTo>
                  <a:cubicBezTo>
                    <a:pt x="4074" y="62"/>
                    <a:pt x="3894" y="0"/>
                    <a:pt x="3714" y="0"/>
                  </a:cubicBezTo>
                  <a:close/>
                </a:path>
              </a:pathLst>
            </a:custGeom>
            <a:solidFill>
              <a:srgbClr val="67D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013200" y="1775725"/>
              <a:ext cx="310525" cy="310525"/>
            </a:xfrm>
            <a:custGeom>
              <a:rect b="b" l="l" r="r" t="t"/>
              <a:pathLst>
                <a:path extrusionOk="0" h="12421" w="12421">
                  <a:moveTo>
                    <a:pt x="6210" y="1"/>
                  </a:moveTo>
                  <a:cubicBezTo>
                    <a:pt x="2787" y="1"/>
                    <a:pt x="1" y="2787"/>
                    <a:pt x="1" y="6210"/>
                  </a:cubicBezTo>
                  <a:cubicBezTo>
                    <a:pt x="1" y="9634"/>
                    <a:pt x="2787" y="12420"/>
                    <a:pt x="6210" y="12420"/>
                  </a:cubicBezTo>
                  <a:cubicBezTo>
                    <a:pt x="9634" y="12420"/>
                    <a:pt x="12420" y="9634"/>
                    <a:pt x="12420" y="6210"/>
                  </a:cubicBezTo>
                  <a:cubicBezTo>
                    <a:pt x="12420" y="2787"/>
                    <a:pt x="9634" y="1"/>
                    <a:pt x="621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168425" y="1775725"/>
              <a:ext cx="155300" cy="310525"/>
            </a:xfrm>
            <a:custGeom>
              <a:rect b="b" l="l" r="r" t="t"/>
              <a:pathLst>
                <a:path extrusionOk="0" h="12421" w="6212">
                  <a:moveTo>
                    <a:pt x="1" y="1"/>
                  </a:moveTo>
                  <a:lnTo>
                    <a:pt x="1" y="12420"/>
                  </a:lnTo>
                  <a:cubicBezTo>
                    <a:pt x="3425" y="12420"/>
                    <a:pt x="6211" y="9634"/>
                    <a:pt x="6211" y="6210"/>
                  </a:cubicBezTo>
                  <a:cubicBezTo>
                    <a:pt x="6211" y="2787"/>
                    <a:pt x="3425" y="1"/>
                    <a:pt x="1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1000300" y="1822625"/>
              <a:ext cx="101325" cy="216725"/>
            </a:xfrm>
            <a:custGeom>
              <a:rect b="b" l="l" r="r" t="t"/>
              <a:pathLst>
                <a:path extrusionOk="0" h="8669" w="4053">
                  <a:moveTo>
                    <a:pt x="2285" y="1"/>
                  </a:moveTo>
                  <a:cubicBezTo>
                    <a:pt x="1809" y="486"/>
                    <a:pt x="1417" y="1047"/>
                    <a:pt x="1124" y="1661"/>
                  </a:cubicBezTo>
                  <a:cubicBezTo>
                    <a:pt x="0" y="4007"/>
                    <a:pt x="464" y="6808"/>
                    <a:pt x="2285" y="8668"/>
                  </a:cubicBezTo>
                  <a:cubicBezTo>
                    <a:pt x="3418" y="7510"/>
                    <a:pt x="4053" y="5954"/>
                    <a:pt x="4053" y="4334"/>
                  </a:cubicBezTo>
                  <a:cubicBezTo>
                    <a:pt x="4053" y="2715"/>
                    <a:pt x="3418" y="1159"/>
                    <a:pt x="2285" y="1"/>
                  </a:cubicBezTo>
                  <a:close/>
                </a:path>
              </a:pathLst>
            </a:custGeom>
            <a:solidFill>
              <a:srgbClr val="219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008175" y="1864125"/>
              <a:ext cx="52050" cy="133775"/>
            </a:xfrm>
            <a:custGeom>
              <a:rect b="b" l="l" r="r" t="t"/>
              <a:pathLst>
                <a:path extrusionOk="0" h="5351" w="2082">
                  <a:moveTo>
                    <a:pt x="809" y="1"/>
                  </a:moveTo>
                  <a:cubicBezTo>
                    <a:pt x="0" y="1691"/>
                    <a:pt x="0" y="3658"/>
                    <a:pt x="809" y="5350"/>
                  </a:cubicBezTo>
                  <a:cubicBezTo>
                    <a:pt x="2081" y="3794"/>
                    <a:pt x="2081" y="1557"/>
                    <a:pt x="809" y="1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125" y="362625"/>
            <a:ext cx="5226425" cy="4644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0"/>
          <p:cNvCxnSpPr/>
          <p:nvPr/>
        </p:nvCxnSpPr>
        <p:spPr>
          <a:xfrm>
            <a:off x="4304975" y="1829250"/>
            <a:ext cx="27288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54" name="Google Shape;254;p30"/>
          <p:cNvGraphicFramePr/>
          <p:nvPr/>
        </p:nvGraphicFramePr>
        <p:xfrm>
          <a:off x="787849" y="3806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{3E76E224-A1C5-4B69-8957-87D4CED72F9C}</a:tableStyleId>
              </a:tblPr>
              <a:tblGrid>
                <a:gridCol w="672650"/>
                <a:gridCol w="672650"/>
              </a:tblGrid>
              <a:tr h="317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7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9923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10077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55" name="Google Shape;255;p30"/>
          <p:cNvSpPr txBox="1"/>
          <p:nvPr/>
        </p:nvSpPr>
        <p:spPr>
          <a:xfrm>
            <a:off x="708475" y="2434213"/>
            <a:ext cx="1697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Montserrat"/>
                <a:ea typeface="Montserrat"/>
                <a:cs typeface="Montserrat"/>
                <a:sym typeface="Montserrat"/>
              </a:rPr>
              <a:t>method="ward.D2"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>
                <a:latin typeface="Montserrat"/>
                <a:ea typeface="Montserrat"/>
                <a:cs typeface="Montserrat"/>
                <a:sym typeface="Montserrat"/>
              </a:rPr>
              <a:t>metric = "gower"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Clustering</a:t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475" y="128500"/>
            <a:ext cx="4965693" cy="49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4148000" y="393850"/>
            <a:ext cx="598200" cy="454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 rot="-5400000">
            <a:off x="6120975" y="-1605825"/>
            <a:ext cx="560700" cy="454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596875" y="2763750"/>
            <a:ext cx="302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Cluster 1 = Age: 0-17 -&gt; 65-90</a:t>
            </a:r>
            <a:b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Cluster 2 = Age: 18-64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Clustering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275" y="1776275"/>
            <a:ext cx="5029353" cy="32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Profiling</a:t>
            </a:r>
            <a:endParaRPr/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7475"/>
            <a:ext cx="3072101" cy="198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063" y="1687475"/>
            <a:ext cx="3101775" cy="197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825" y="1687475"/>
            <a:ext cx="3072095" cy="19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138" y="3664300"/>
            <a:ext cx="2345837" cy="14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3383725" y="4113050"/>
            <a:ext cx="2750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Socially, the American society do not have great difference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Index</a:t>
            </a:r>
            <a:endParaRPr/>
          </a:p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Data Mining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Descriptive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PCA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Proﬁling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ca"/>
              <a:t>Conclusions</a:t>
            </a:r>
            <a:endParaRPr/>
          </a:p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Profiling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175"/>
            <a:ext cx="3853600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950" y="1683175"/>
            <a:ext cx="3462050" cy="22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122" y="3595224"/>
            <a:ext cx="2433750" cy="1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1379150" y="3999525"/>
            <a:ext cx="109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Montserrat"/>
                <a:ea typeface="Montserrat"/>
                <a:cs typeface="Montserrat"/>
                <a:sym typeface="Montserrat"/>
              </a:rPr>
              <a:t>Education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6865325" y="3999525"/>
            <a:ext cx="109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Montserrat"/>
                <a:ea typeface="Montserrat"/>
                <a:cs typeface="Montserrat"/>
                <a:sym typeface="Montserrat"/>
              </a:rPr>
              <a:t>Household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4146925" y="2050700"/>
            <a:ext cx="1241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Montserrat"/>
                <a:ea typeface="Montserrat"/>
                <a:cs typeface="Montserrat"/>
                <a:sym typeface="Montserrat"/>
              </a:rPr>
              <a:t>There is a generational difference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Final conclusions</a:t>
            </a:r>
            <a:endParaRPr/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395475" y="1908150"/>
            <a:ext cx="3752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ca"/>
              <a:t>Two distinct clusters: Workers and non-workers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ca"/>
              <a:t>Some Categorical variables such as industry  are predominantly “not considered”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ca"/>
              <a:t>Income, individuals with greater than $50,000 present less variability with respect to age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ca"/>
              <a:t>Individuals who identify as white have a higher wage per hour compared to other races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ca"/>
              <a:t>The grand majority of individuals have an income of less </a:t>
            </a:r>
            <a:r>
              <a:rPr lang="ca"/>
              <a:t>than</a:t>
            </a:r>
            <a:r>
              <a:rPr lang="ca"/>
              <a:t> $50.000 a significant amount of them are either in the armed forces or are children</a:t>
            </a:r>
            <a:endParaRPr/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Overview</a:t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2691838" y="2087875"/>
            <a:ext cx="3576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latin typeface="Roboto"/>
                <a:ea typeface="Roboto"/>
                <a:cs typeface="Roboto"/>
                <a:sym typeface="Roboto"/>
              </a:rPr>
              <a:t>Original Dimension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Roboto"/>
              <a:buChar char="●"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199,523 individuals (rows)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Roboto"/>
              <a:buChar char="●"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42 features (columns)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218450" y="1901100"/>
            <a:ext cx="3163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latin typeface="Roboto"/>
                <a:ea typeface="Roboto"/>
                <a:cs typeface="Roboto"/>
                <a:sym typeface="Roboto"/>
              </a:rPr>
              <a:t>After Sampling and Data Selection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20,000 individuals (rows)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28 features (columns</a:t>
            </a: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0" y="2017650"/>
            <a:ext cx="2530800" cy="3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400">
                <a:latin typeface="Roboto"/>
                <a:ea typeface="Roboto"/>
                <a:cs typeface="Roboto"/>
                <a:sym typeface="Roboto"/>
              </a:rPr>
              <a:t>  Goal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Identify patterns, relationships, and correlations within the data and draw conclusions about the factors that may impact income.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Data Mining Process</a:t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75" y="1956650"/>
            <a:ext cx="6841499" cy="24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460950" y="171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Descriptive Analysis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" y="1695925"/>
            <a:ext cx="4180001" cy="339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00" y="1695925"/>
            <a:ext cx="3814975" cy="33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632675" y="939200"/>
            <a:ext cx="556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Univariate Analysis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Bivariate analysis</a:t>
            </a:r>
            <a:endParaRPr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100" y="2708585"/>
            <a:ext cx="3178875" cy="19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8875"/>
            <a:ext cx="2781825" cy="29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913" y="2685850"/>
            <a:ext cx="2931501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460950" y="751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Preprocessing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01450" y="1934125"/>
            <a:ext cx="8222100" cy="4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b="1" lang="ca" sz="1900">
                <a:latin typeface="Arial"/>
                <a:ea typeface="Arial"/>
                <a:cs typeface="Arial"/>
                <a:sym typeface="Arial"/>
              </a:rPr>
              <a:t>Feature selection 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ca" sz="1700">
                <a:latin typeface="Arial"/>
                <a:ea typeface="Arial"/>
                <a:cs typeface="Arial"/>
                <a:sym typeface="Arial"/>
              </a:rPr>
              <a:t>Remove features that do not contribute any information to the topic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 sz="1943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ca" sz="1943">
                <a:latin typeface="Arial"/>
                <a:ea typeface="Arial"/>
                <a:cs typeface="Arial"/>
                <a:sym typeface="Arial"/>
              </a:rPr>
              <a:t>2.  Prepare and cleaning data</a:t>
            </a:r>
            <a:endParaRPr b="1" sz="1943"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ca" sz="1700">
                <a:latin typeface="Arial"/>
                <a:ea typeface="Arial"/>
                <a:cs typeface="Arial"/>
                <a:sym typeface="Arial"/>
              </a:rPr>
              <a:t>Convert missing data value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ca" sz="1700">
                <a:latin typeface="Arial"/>
                <a:ea typeface="Arial"/>
                <a:cs typeface="Arial"/>
                <a:sym typeface="Arial"/>
              </a:rPr>
              <a:t>Categorical value to factors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ca" sz="1700">
                <a:latin typeface="Arial"/>
                <a:ea typeface="Arial"/>
                <a:cs typeface="Arial"/>
                <a:sym typeface="Arial"/>
              </a:rPr>
              <a:t>Set levels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Preprocessing</a:t>
            </a:r>
            <a:r>
              <a:rPr lang="ca"/>
              <a:t> 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60950" y="1698850"/>
            <a:ext cx="8222100" cy="3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900">
                <a:latin typeface="Arial"/>
                <a:ea typeface="Arial"/>
                <a:cs typeface="Arial"/>
                <a:sym typeface="Arial"/>
              </a:rPr>
              <a:t>3. Missing data: all categorical data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graphicFrame>
        <p:nvGraphicFramePr>
          <p:cNvPr id="180" name="Google Shape;180;p22"/>
          <p:cNvGraphicFramePr/>
          <p:nvPr/>
        </p:nvGraphicFramePr>
        <p:xfrm>
          <a:off x="578650" y="240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{375D28D8-F1B5-465D-94BE-B1C0706FB26F}</a:tableStyleId>
              </a:tblPr>
              <a:tblGrid>
                <a:gridCol w="1020775"/>
                <a:gridCol w="2765175"/>
                <a:gridCol w="3735275"/>
              </a:tblGrid>
              <a:tr h="5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700"/>
                        <a:t>Group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700"/>
                        <a:t>Description</a:t>
                      </a:r>
                      <a:endParaRPr b="1"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a" sz="1600"/>
                        <a:t>Strategy</a:t>
                      </a:r>
                      <a:endParaRPr b="1" sz="1600"/>
                    </a:p>
                  </a:txBody>
                  <a:tcPr marT="91425" marB="91425" marR="91425" marL="91425" anchor="ctr"/>
                </a:tc>
              </a:tr>
              <a:tr h="5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1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less than 10% 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600"/>
                        <a:t>try to impute or create new category 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5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2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between 50% and 70%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preserve only important features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  <a:tr h="57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3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more than 90%</a:t>
                      </a:r>
                      <a:endParaRPr sz="1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700"/>
                        <a:t>remove</a:t>
                      </a:r>
                      <a:endParaRPr sz="1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471900" y="751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Preprocessing </a:t>
            </a:r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71900" y="1919075"/>
            <a:ext cx="8222100" cy="30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Group 1</a:t>
            </a:r>
            <a:r>
              <a:rPr lang="ca"/>
              <a:t>: hispanic origin, country of birth self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/>
              <a:t>Group 2</a:t>
            </a:r>
            <a:r>
              <a:rPr lang="ca"/>
              <a:t>: class of worker, major industry code, major occupation code, live in this house 1 year ago …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a"/>
              <a:t>Group 3</a:t>
            </a:r>
            <a:r>
              <a:rPr lang="ca"/>
              <a:t>: enrolled in edu inst last wk, member of a labor union, …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